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1" r:id="rId35"/>
    <p:sldId id="292" r:id="rId36"/>
    <p:sldId id="299" r:id="rId37"/>
    <p:sldId id="293" r:id="rId38"/>
    <p:sldId id="294" r:id="rId39"/>
    <p:sldId id="295" r:id="rId40"/>
    <p:sldId id="296" r:id="rId41"/>
    <p:sldId id="297" r:id="rId42"/>
    <p:sldId id="298" r:id="rId43"/>
    <p:sldId id="300" r:id="rId4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5" autoAdjust="0"/>
    <p:restoredTop sz="94701" autoAdjust="0"/>
  </p:normalViewPr>
  <p:slideViewPr>
    <p:cSldViewPr>
      <p:cViewPr varScale="1">
        <p:scale>
          <a:sx n="75" d="100"/>
          <a:sy n="75" d="100"/>
        </p:scale>
        <p:origin x="-10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9.11.2014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9.11.2014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9.11.2014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9.11.2014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9.11.2014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9.11.2014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9.11.2014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py.cz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208823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Historie katastru</a:t>
            </a:r>
            <a:br>
              <a:rPr lang="cs-CZ" dirty="0" smtClean="0"/>
            </a:br>
            <a:r>
              <a:rPr lang="cs-CZ" dirty="0" smtClean="0"/>
              <a:t>mapování českých zemí</a:t>
            </a:r>
            <a:br>
              <a:rPr lang="cs-CZ" dirty="0" smtClean="0"/>
            </a:br>
            <a:r>
              <a:rPr lang="cs-CZ" dirty="0" smtClean="0"/>
              <a:t>globální navigační satelitní systémy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580112" y="4725144"/>
            <a:ext cx="3016424" cy="1584176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Lukáš </a:t>
            </a:r>
            <a:r>
              <a:rPr lang="cs-CZ" dirty="0" err="1" smtClean="0">
                <a:solidFill>
                  <a:schemeClr val="tx1"/>
                </a:solidFill>
              </a:rPr>
              <a:t>Brábník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14.11.2014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026" name="Picture 2" descr="D:\OSNF\Komenského mapa Moravy vydaná po roce 1680 v Amsterodam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19"/>
            <a:ext cx="4824536" cy="386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21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Jednotná evidence půdy (JEP), Evidence nemovitostí (EN)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cs-CZ" dirty="0" smtClean="0"/>
              <a:t>Po r. 1948 – změny v hospodářství</a:t>
            </a:r>
          </a:p>
          <a:p>
            <a:r>
              <a:rPr lang="cs-CZ" dirty="0" smtClean="0"/>
              <a:t>Evidence půdy dle zemědělského závodu</a:t>
            </a:r>
          </a:p>
          <a:p>
            <a:r>
              <a:rPr lang="cs-CZ" dirty="0" smtClean="0"/>
              <a:t>Skutečný stav využití půdy – vznik JEP</a:t>
            </a:r>
          </a:p>
          <a:p>
            <a:r>
              <a:rPr lang="cs-CZ" dirty="0" smtClean="0"/>
              <a:t>Nepřesné měření, neodbornost</a:t>
            </a:r>
          </a:p>
          <a:p>
            <a:r>
              <a:rPr lang="cs-CZ" dirty="0" smtClean="0"/>
              <a:t>1964 – vznik EN – evidovány částečně i vlastnické vztahy</a:t>
            </a:r>
          </a:p>
          <a:p>
            <a:r>
              <a:rPr lang="cs-CZ" dirty="0" smtClean="0"/>
              <a:t>Souvislé zobrazení katastrální mapy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120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Katastr nemovitostí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1993</a:t>
            </a:r>
          </a:p>
          <a:p>
            <a:r>
              <a:rPr lang="cs-CZ" dirty="0" smtClean="0"/>
              <a:t>Spojená evidence vlastnictví a evidence pro daňové účely</a:t>
            </a:r>
          </a:p>
          <a:p>
            <a:r>
              <a:rPr lang="cs-CZ" dirty="0" smtClean="0"/>
              <a:t>Soubor geodetických a popisných informací</a:t>
            </a:r>
          </a:p>
          <a:p>
            <a:r>
              <a:rPr lang="cs-CZ" dirty="0" smtClean="0"/>
              <a:t>Digitalizace map</a:t>
            </a:r>
          </a:p>
          <a:p>
            <a:r>
              <a:rPr lang="cs-CZ" dirty="0"/>
              <a:t>List vlastnictví (LV) – části A až F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99449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905"/>
            <a:ext cx="8229600" cy="811018"/>
          </a:xfrm>
        </p:spPr>
        <p:txBody>
          <a:bodyPr/>
          <a:lstStyle/>
          <a:p>
            <a:r>
              <a:rPr lang="cs-CZ" dirty="0" smtClean="0"/>
              <a:t>Mapa katastru nemovitostí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D:\OSNF\mapovani\K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4923"/>
            <a:ext cx="9144000" cy="603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63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697163"/>
          </a:xfrm>
        </p:spPr>
        <p:txBody>
          <a:bodyPr/>
          <a:lstStyle/>
          <a:p>
            <a:pPr>
              <a:buFont typeface="Calibri" panose="020F0502020204030204" pitchFamily="34" charset="0"/>
              <a:buChar char="?"/>
            </a:pPr>
            <a:r>
              <a:rPr lang="cs-CZ" dirty="0" smtClean="0"/>
              <a:t>Kolik existuje (či existovalo) měřítek katastrálních map</a:t>
            </a:r>
          </a:p>
          <a:p>
            <a:pPr>
              <a:buFont typeface="Calibri" panose="020F0502020204030204" pitchFamily="34" charset="0"/>
              <a:buChar char="?"/>
            </a:pPr>
            <a:r>
              <a:rPr lang="cs-CZ" dirty="0" smtClean="0"/>
              <a:t>Jaká to jsou</a:t>
            </a:r>
            <a:endParaRPr lang="cs-CZ" dirty="0"/>
          </a:p>
        </p:txBody>
      </p:sp>
      <p:pic>
        <p:nvPicPr>
          <p:cNvPr id="6146" name="Picture 2" descr="D:\OSNF\otazni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76671"/>
            <a:ext cx="1368154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60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cs-CZ" dirty="0" smtClean="0"/>
              <a:t>Měřítka katastrálních map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1:720,</a:t>
            </a:r>
            <a:r>
              <a:rPr lang="cs-CZ" b="1" dirty="0"/>
              <a:t> 1:1000</a:t>
            </a:r>
            <a:r>
              <a:rPr lang="cs-CZ" dirty="0"/>
              <a:t>, 1:1250 1:1440, </a:t>
            </a:r>
            <a:r>
              <a:rPr lang="cs-CZ" b="1" dirty="0"/>
              <a:t>1:2000</a:t>
            </a:r>
            <a:r>
              <a:rPr lang="cs-CZ" dirty="0"/>
              <a:t>, 1:2500, </a:t>
            </a:r>
            <a:r>
              <a:rPr lang="cs-CZ" b="1" dirty="0"/>
              <a:t>1:2880</a:t>
            </a:r>
            <a:r>
              <a:rPr lang="cs-CZ" dirty="0"/>
              <a:t>, </a:t>
            </a:r>
            <a:r>
              <a:rPr lang="cs-CZ" dirty="0" smtClean="0"/>
              <a:t>1:5000</a:t>
            </a:r>
          </a:p>
          <a:p>
            <a:endParaRPr lang="cs-CZ" dirty="0" smtClean="0"/>
          </a:p>
          <a:p>
            <a:r>
              <a:rPr lang="cs-CZ" dirty="0"/>
              <a:t>1:1000 – </a:t>
            </a:r>
            <a:r>
              <a:rPr lang="cs-CZ" dirty="0" smtClean="0"/>
              <a:t>DKM </a:t>
            </a:r>
            <a:r>
              <a:rPr lang="cs-CZ" dirty="0"/>
              <a:t>(po r. 1993), </a:t>
            </a:r>
            <a:r>
              <a:rPr lang="cs-CZ" dirty="0" smtClean="0"/>
              <a:t>města (1928-1992</a:t>
            </a:r>
            <a:r>
              <a:rPr lang="cs-CZ" dirty="0"/>
              <a:t>) </a:t>
            </a:r>
            <a:endParaRPr lang="cs-CZ" dirty="0" smtClean="0"/>
          </a:p>
          <a:p>
            <a:r>
              <a:rPr lang="cs-CZ" dirty="0" smtClean="0"/>
              <a:t>1:2000</a:t>
            </a:r>
            <a:r>
              <a:rPr lang="cs-CZ" dirty="0"/>
              <a:t>, 1:5000 - vesnice (1928-1992</a:t>
            </a:r>
            <a:r>
              <a:rPr lang="cs-CZ" dirty="0" smtClean="0"/>
              <a:t>)</a:t>
            </a:r>
            <a:endParaRPr lang="cs-CZ" dirty="0" smtClean="0"/>
          </a:p>
          <a:p>
            <a:pPr lvl="0"/>
            <a:r>
              <a:rPr lang="cs-CZ" dirty="0" smtClean="0"/>
              <a:t>1:720</a:t>
            </a:r>
            <a:r>
              <a:rPr lang="cs-CZ" dirty="0"/>
              <a:t>, 1:1440, 1:2880 </a:t>
            </a:r>
            <a:r>
              <a:rPr lang="cs-CZ" dirty="0" smtClean="0"/>
              <a:t>– (1824-1876</a:t>
            </a:r>
            <a:r>
              <a:rPr lang="cs-CZ" dirty="0"/>
              <a:t>)</a:t>
            </a:r>
          </a:p>
          <a:p>
            <a:pPr lvl="0"/>
            <a:r>
              <a:rPr lang="cs-CZ" dirty="0"/>
              <a:t>1:1250, 1:2500 </a:t>
            </a:r>
            <a:r>
              <a:rPr lang="cs-CZ" dirty="0" smtClean="0"/>
              <a:t>– (1876-1927</a:t>
            </a:r>
            <a:r>
              <a:rPr lang="cs-CZ" dirty="0"/>
              <a:t>) </a:t>
            </a:r>
            <a:r>
              <a:rPr lang="cs-CZ" dirty="0" smtClean="0"/>
              <a:t>- zavedena </a:t>
            </a:r>
            <a:r>
              <a:rPr lang="cs-CZ" dirty="0"/>
              <a:t>metrická </a:t>
            </a:r>
            <a:r>
              <a:rPr lang="cs-CZ" dirty="0" smtClean="0"/>
              <a:t>míra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196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Měřítko 1:2880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 </a:t>
            </a:r>
            <a:r>
              <a:rPr lang="cs-CZ" dirty="0"/>
              <a:t>dolnorakouské jitro </a:t>
            </a:r>
            <a:r>
              <a:rPr lang="cs-CZ" dirty="0" smtClean="0"/>
              <a:t>(40x40 </a:t>
            </a:r>
            <a:r>
              <a:rPr lang="cs-CZ" dirty="0"/>
              <a:t>sáhů) </a:t>
            </a:r>
            <a:r>
              <a:rPr lang="cs-CZ" dirty="0" smtClean="0"/>
              <a:t>ve skutečnosti = 1 čtvereční palec na mapě</a:t>
            </a:r>
          </a:p>
          <a:p>
            <a:endParaRPr lang="cs-CZ" dirty="0" smtClean="0"/>
          </a:p>
          <a:p>
            <a:r>
              <a:rPr lang="cs-CZ" dirty="0" smtClean="0"/>
              <a:t>40</a:t>
            </a:r>
            <a:r>
              <a:rPr lang="cs-CZ" dirty="0"/>
              <a:t> sáhů x 6 stop x 12 palců = 2880 </a:t>
            </a:r>
            <a:r>
              <a:rPr lang="cs-CZ" dirty="0" smtClean="0"/>
              <a:t>palců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1 </a:t>
            </a:r>
            <a:r>
              <a:rPr lang="cs-CZ" dirty="0"/>
              <a:t>sáh = 1,89 m, 1 palec = 2,6 </a:t>
            </a:r>
            <a:r>
              <a:rPr lang="cs-CZ" dirty="0" smtClean="0"/>
              <a:t>cm</a:t>
            </a:r>
          </a:p>
          <a:p>
            <a:r>
              <a:rPr lang="cs-CZ" dirty="0" smtClean="0"/>
              <a:t>1:720, 1:1440 – podrobné mapy měst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10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Mapování českých zemí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5085184"/>
            <a:ext cx="8424936" cy="720080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Jaká je nejstarší mapa, která zobrazuje nynější ČR?</a:t>
            </a:r>
            <a:endParaRPr lang="cs-CZ" dirty="0"/>
          </a:p>
        </p:txBody>
      </p:sp>
      <p:pic>
        <p:nvPicPr>
          <p:cNvPr id="4" name="Picture 2" descr="D:\OSNF\otazni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806" y="1664803"/>
            <a:ext cx="1368154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55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568952" cy="630137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cs-CZ" dirty="0" smtClean="0"/>
              <a:t>Rytina na mamutím klu - 23 000 př.n.l., Pálavské vrchy</a:t>
            </a:r>
            <a:endParaRPr lang="cs-CZ" dirty="0"/>
          </a:p>
        </p:txBody>
      </p:sp>
      <p:pic>
        <p:nvPicPr>
          <p:cNvPr id="7170" name="Picture 2" descr="D:\OSNF\2-1nejstmapa_ke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7" b="-1"/>
          <a:stretch/>
        </p:blipFill>
        <p:spPr bwMode="auto">
          <a:xfrm>
            <a:off x="472480" y="833594"/>
            <a:ext cx="8208912" cy="602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1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cs-CZ" dirty="0" smtClean="0"/>
              <a:t>Nejstarší mapy Čech a Moravy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525963"/>
          </a:xfrm>
        </p:spPr>
        <p:txBody>
          <a:bodyPr/>
          <a:lstStyle/>
          <a:p>
            <a:r>
              <a:rPr lang="cs-CZ" dirty="0" err="1" smtClean="0"/>
              <a:t>Klaudiánova</a:t>
            </a:r>
            <a:r>
              <a:rPr lang="cs-CZ" dirty="0" smtClean="0"/>
              <a:t> mapa Čech </a:t>
            </a:r>
          </a:p>
          <a:p>
            <a:r>
              <a:rPr lang="cs-CZ" dirty="0" smtClean="0"/>
              <a:t>1518</a:t>
            </a:r>
          </a:p>
          <a:p>
            <a:r>
              <a:rPr lang="cs-CZ" dirty="0" smtClean="0"/>
              <a:t>cca 1:637 000</a:t>
            </a:r>
          </a:p>
          <a:p>
            <a:r>
              <a:rPr lang="cs-CZ" dirty="0" smtClean="0"/>
              <a:t>Orientována na jih</a:t>
            </a:r>
            <a:endParaRPr lang="cs-CZ" dirty="0"/>
          </a:p>
        </p:txBody>
      </p:sp>
      <p:pic>
        <p:nvPicPr>
          <p:cNvPr id="8194" name="Picture 2" descr="D:\OSNF\klaudián-cel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5" b="2318"/>
          <a:stretch/>
        </p:blipFill>
        <p:spPr bwMode="auto">
          <a:xfrm>
            <a:off x="5580112" y="1008903"/>
            <a:ext cx="2736304" cy="584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52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cs-CZ" dirty="0" err="1" smtClean="0"/>
              <a:t>Klaudiánova</a:t>
            </a:r>
            <a:r>
              <a:rPr lang="cs-CZ" dirty="0" smtClean="0"/>
              <a:t> mapa Čech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 descr="D:\OSNF\klaudian-vyre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5" r="31526" b="33612"/>
          <a:stretch/>
        </p:blipFill>
        <p:spPr bwMode="auto">
          <a:xfrm>
            <a:off x="0" y="1008578"/>
            <a:ext cx="9144000" cy="584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80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Historie pozemkových evidencí (katastru)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95536" y="2708920"/>
            <a:ext cx="3672408" cy="3528392"/>
          </a:xfrm>
        </p:spPr>
        <p:txBody>
          <a:bodyPr>
            <a:normAutofit/>
          </a:bodyPr>
          <a:lstStyle/>
          <a:p>
            <a:r>
              <a:rPr lang="cs-CZ" dirty="0"/>
              <a:t>evidence vlastnických práv k </a:t>
            </a:r>
            <a:r>
              <a:rPr lang="cs-CZ" dirty="0" smtClean="0"/>
              <a:t>nemovitostem</a:t>
            </a:r>
          </a:p>
          <a:p>
            <a:pPr marL="0" indent="0" algn="ctr">
              <a:buNone/>
            </a:pPr>
            <a:r>
              <a:rPr lang="cs-CZ" dirty="0" smtClean="0"/>
              <a:t>(vlastnictví)</a:t>
            </a:r>
          </a:p>
          <a:p>
            <a:pPr marL="0" indent="0" algn="ctr">
              <a:buNone/>
            </a:pPr>
            <a:r>
              <a:rPr lang="cs-CZ" sz="2000" dirty="0" smtClean="0"/>
              <a:t>↓</a:t>
            </a:r>
          </a:p>
          <a:p>
            <a:pPr marL="0" indent="0" algn="ctr">
              <a:buNone/>
            </a:pPr>
            <a:r>
              <a:rPr lang="cs-CZ" dirty="0" smtClean="0"/>
              <a:t>zemské desky</a:t>
            </a:r>
          </a:p>
          <a:p>
            <a:pPr marL="0" indent="0" algn="ctr">
              <a:buNone/>
            </a:pPr>
            <a:r>
              <a:rPr lang="cs-CZ" dirty="0" smtClean="0"/>
              <a:t>pozemkové knihy</a:t>
            </a:r>
          </a:p>
          <a:p>
            <a:pPr marL="0" indent="0" algn="ctr">
              <a:buNone/>
            </a:pPr>
            <a:r>
              <a:rPr lang="cs-CZ" dirty="0" smtClean="0"/>
              <a:t>horní, železniční knihy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283968" y="2708920"/>
            <a:ext cx="4608512" cy="4032448"/>
          </a:xfrm>
        </p:spPr>
        <p:txBody>
          <a:bodyPr>
            <a:normAutofit/>
          </a:bodyPr>
          <a:lstStyle/>
          <a:p>
            <a:r>
              <a:rPr lang="cs-CZ" dirty="0" smtClean="0"/>
              <a:t>Katastrální evidence jako podklad pro daňový systém</a:t>
            </a:r>
          </a:p>
          <a:p>
            <a:pPr marL="0" indent="0" algn="ctr">
              <a:buNone/>
            </a:pPr>
            <a:r>
              <a:rPr lang="cs-CZ" dirty="0" smtClean="0"/>
              <a:t>(daně)</a:t>
            </a:r>
          </a:p>
          <a:p>
            <a:pPr marL="0" indent="0" algn="ctr">
              <a:buNone/>
            </a:pPr>
            <a:r>
              <a:rPr lang="cs-CZ" sz="2000" dirty="0" smtClean="0"/>
              <a:t>↓</a:t>
            </a:r>
            <a:endParaRPr lang="cs-CZ" sz="2000" dirty="0"/>
          </a:p>
          <a:p>
            <a:pPr marL="0" indent="0" algn="ctr">
              <a:buNone/>
            </a:pPr>
            <a:r>
              <a:rPr lang="cs-CZ" dirty="0" smtClean="0"/>
              <a:t>soupisy, berní ruly</a:t>
            </a:r>
          </a:p>
          <a:p>
            <a:pPr marL="0" indent="0" algn="ctr">
              <a:buNone/>
            </a:pPr>
            <a:r>
              <a:rPr lang="cs-CZ" dirty="0" smtClean="0"/>
              <a:t>tereziánský, josefský kat.</a:t>
            </a:r>
          </a:p>
          <a:p>
            <a:pPr marL="0" indent="0" algn="ctr">
              <a:buNone/>
            </a:pPr>
            <a:r>
              <a:rPr lang="cs-CZ" dirty="0" smtClean="0"/>
              <a:t>Stabilní</a:t>
            </a:r>
            <a:r>
              <a:rPr lang="cs-CZ" dirty="0"/>
              <a:t>, pozemkový </a:t>
            </a:r>
            <a:r>
              <a:rPr lang="cs-CZ" dirty="0" smtClean="0"/>
              <a:t>katastr</a:t>
            </a:r>
          </a:p>
          <a:p>
            <a:pPr marL="0" indent="0" algn="ctr">
              <a:buNone/>
            </a:pPr>
            <a:r>
              <a:rPr lang="cs-CZ" dirty="0" smtClean="0"/>
              <a:t>JEP, EN, katastr nemovitostí</a:t>
            </a:r>
          </a:p>
          <a:p>
            <a:pPr marL="0" indent="0" algn="ctr">
              <a:buNone/>
            </a:pP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467544" y="1556792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Katastr – z </a:t>
            </a:r>
            <a:r>
              <a:rPr lang="cs-CZ" sz="2800" dirty="0"/>
              <a:t>lat. </a:t>
            </a:r>
            <a:r>
              <a:rPr lang="cs-CZ" sz="2800" dirty="0" err="1"/>
              <a:t>caput</a:t>
            </a:r>
            <a:r>
              <a:rPr lang="cs-CZ" sz="2800" dirty="0"/>
              <a:t> = hlava, </a:t>
            </a:r>
            <a:r>
              <a:rPr lang="cs-CZ" sz="2800" dirty="0" err="1"/>
              <a:t>tastrum</a:t>
            </a:r>
            <a:r>
              <a:rPr lang="cs-CZ" sz="2800" dirty="0"/>
              <a:t> = soupis, </a:t>
            </a:r>
            <a:r>
              <a:rPr lang="cs-CZ" sz="2800" dirty="0" err="1"/>
              <a:t>capitastrum</a:t>
            </a:r>
            <a:r>
              <a:rPr lang="cs-CZ" sz="2800" dirty="0"/>
              <a:t> = </a:t>
            </a:r>
            <a:r>
              <a:rPr lang="cs-CZ" sz="2800" b="1" dirty="0"/>
              <a:t>soupis</a:t>
            </a:r>
            <a:r>
              <a:rPr lang="cs-CZ" sz="2800" dirty="0"/>
              <a:t> podle </a:t>
            </a:r>
            <a:r>
              <a:rPr lang="cs-CZ" sz="2800" dirty="0" smtClean="0"/>
              <a:t>hlav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89858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cs-CZ" dirty="0" smtClean="0"/>
              <a:t>Nejstarší mapy Čech a Moravy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r>
              <a:rPr lang="cs-CZ" dirty="0" smtClean="0"/>
              <a:t>Mapy Čech: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 smtClean="0"/>
              <a:t> </a:t>
            </a:r>
            <a:r>
              <a:rPr lang="cs-CZ" dirty="0" err="1" smtClean="0"/>
              <a:t>Crigingerova</a:t>
            </a:r>
            <a:r>
              <a:rPr lang="cs-CZ" dirty="0" smtClean="0"/>
              <a:t> (1568)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 smtClean="0"/>
              <a:t> </a:t>
            </a:r>
            <a:r>
              <a:rPr lang="cs-CZ" dirty="0" err="1" smtClean="0"/>
              <a:t>Aretinova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smtClean="0"/>
              <a:t>1619)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 smtClean="0"/>
              <a:t> </a:t>
            </a:r>
            <a:r>
              <a:rPr lang="cs-CZ" dirty="0" err="1" smtClean="0"/>
              <a:t>Stichova</a:t>
            </a:r>
            <a:r>
              <a:rPr lang="cs-CZ" dirty="0" smtClean="0"/>
              <a:t> (1676)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 smtClean="0"/>
              <a:t> </a:t>
            </a:r>
            <a:r>
              <a:rPr lang="cs-CZ" dirty="0" err="1" smtClean="0"/>
              <a:t>Vogtova</a:t>
            </a:r>
            <a:r>
              <a:rPr lang="cs-CZ" dirty="0" smtClean="0"/>
              <a:t> (1676</a:t>
            </a:r>
            <a:r>
              <a:rPr lang="cs-CZ" dirty="0"/>
              <a:t>)</a:t>
            </a:r>
          </a:p>
          <a:p>
            <a:r>
              <a:rPr lang="cs-CZ" dirty="0" smtClean="0"/>
              <a:t>Mapy Moravy: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 smtClean="0"/>
              <a:t> </a:t>
            </a:r>
            <a:r>
              <a:rPr lang="cs-CZ" dirty="0" err="1" smtClean="0"/>
              <a:t>Fabriciova</a:t>
            </a:r>
            <a:r>
              <a:rPr lang="cs-CZ" dirty="0" smtClean="0"/>
              <a:t> (1569)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dirty="0" smtClean="0"/>
              <a:t>Komenského (1624)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681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Komenského mapa Moravy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1" y="1600200"/>
            <a:ext cx="3322712" cy="4525963"/>
          </a:xfrm>
        </p:spPr>
        <p:txBody>
          <a:bodyPr/>
          <a:lstStyle/>
          <a:p>
            <a:r>
              <a:rPr lang="cs-CZ" dirty="0" smtClean="0"/>
              <a:t>1624</a:t>
            </a:r>
          </a:p>
          <a:p>
            <a:r>
              <a:rPr lang="cs-CZ" dirty="0" smtClean="0"/>
              <a:t>1:480 000</a:t>
            </a:r>
          </a:p>
          <a:p>
            <a:r>
              <a:rPr lang="cs-CZ" dirty="0" smtClean="0"/>
              <a:t>Veduty měst – Polná, Olomouc, Brno, Znojmo</a:t>
            </a:r>
            <a:endParaRPr lang="cs-CZ" dirty="0"/>
          </a:p>
        </p:txBody>
      </p:sp>
      <p:pic>
        <p:nvPicPr>
          <p:cNvPr id="10242" name="Picture 2" descr="D:\OSNF\Komenského mapa Moravy vydaná po roce 1680 v Amsterodam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27266"/>
            <a:ext cx="5364088" cy="429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8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3905"/>
            <a:ext cx="8229600" cy="750799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Komenského mapa Moravy</a:t>
            </a:r>
            <a:endParaRPr lang="cs-CZ" dirty="0"/>
          </a:p>
        </p:txBody>
      </p:sp>
      <p:pic>
        <p:nvPicPr>
          <p:cNvPr id="1026" name="Picture 2" descr="D:\OSNF\mapovani\komensky-morava-vyre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r="1" b="5708"/>
          <a:stretch/>
        </p:blipFill>
        <p:spPr bwMode="auto">
          <a:xfrm>
            <a:off x="0" y="764704"/>
            <a:ext cx="9143999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44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Müllerovo mapování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1708 – 1712 Morava, 1712-1718 Čechy</a:t>
            </a:r>
          </a:p>
          <a:p>
            <a:r>
              <a:rPr lang="cs-CZ" dirty="0" smtClean="0"/>
              <a:t>1:180 000 (1:132 000)</a:t>
            </a:r>
          </a:p>
          <a:p>
            <a:r>
              <a:rPr lang="cs-CZ" dirty="0" smtClean="0"/>
              <a:t>1. ucelené dílo</a:t>
            </a:r>
          </a:p>
          <a:p>
            <a:r>
              <a:rPr lang="cs-CZ" dirty="0" smtClean="0"/>
              <a:t>Využití busoly, měřického vozu</a:t>
            </a:r>
          </a:p>
          <a:p>
            <a:r>
              <a:rPr lang="cs-CZ" dirty="0" smtClean="0"/>
              <a:t>Kopečková metoda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437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D:\OSNF\mapovani\mull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99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72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1. vojenské mapování (Josefské)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1763-85</a:t>
            </a:r>
          </a:p>
          <a:p>
            <a:r>
              <a:rPr lang="cs-CZ" dirty="0" smtClean="0"/>
              <a:t>1:28 800</a:t>
            </a:r>
          </a:p>
          <a:p>
            <a:r>
              <a:rPr lang="cs-CZ" dirty="0" smtClean="0"/>
              <a:t>Mapování bez měřické sítě, nepřesné</a:t>
            </a:r>
          </a:p>
          <a:p>
            <a:r>
              <a:rPr lang="cs-CZ" dirty="0" smtClean="0"/>
              <a:t>Vojenští inženýři na koních</a:t>
            </a:r>
          </a:p>
          <a:p>
            <a:r>
              <a:rPr lang="cs-CZ" dirty="0"/>
              <a:t>P</a:t>
            </a:r>
            <a:r>
              <a:rPr lang="cs-CZ" dirty="0" smtClean="0"/>
              <a:t>opis území, šrafy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30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D:\OSNF\mapovani\1.v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8" t="-1637" r="-461" b="-54"/>
          <a:stretch/>
        </p:blipFill>
        <p:spPr bwMode="auto">
          <a:xfrm>
            <a:off x="-118532" y="-99391"/>
            <a:ext cx="928493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21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2. vojenské mapování (Františkovo)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1836-52</a:t>
            </a:r>
          </a:p>
          <a:p>
            <a:r>
              <a:rPr lang="cs-CZ" dirty="0" smtClean="0"/>
              <a:t>1:28 800 (1:14 400)</a:t>
            </a:r>
          </a:p>
          <a:p>
            <a:r>
              <a:rPr lang="cs-CZ" dirty="0" smtClean="0"/>
              <a:t>Využití  trigonometrické sítě – přesné</a:t>
            </a:r>
          </a:p>
          <a:p>
            <a:r>
              <a:rPr lang="cs-CZ" dirty="0" smtClean="0"/>
              <a:t>Podkladem zmenšeniny katastrální mapy</a:t>
            </a:r>
          </a:p>
          <a:p>
            <a:r>
              <a:rPr lang="cs-CZ" dirty="0" smtClean="0"/>
              <a:t>Podkladem pro mapy 1:144 000, 1:288 000</a:t>
            </a:r>
          </a:p>
          <a:p>
            <a:r>
              <a:rPr lang="cs-CZ" dirty="0" smtClean="0"/>
              <a:t>Lze prohlédnout i na </a:t>
            </a:r>
            <a:r>
              <a:rPr lang="cs-CZ" dirty="0" smtClean="0">
                <a:hlinkClick r:id="rId2"/>
              </a:rPr>
              <a:t>www.mapy.cz</a:t>
            </a:r>
            <a:r>
              <a:rPr lang="cs-CZ" dirty="0" smtClean="0"/>
              <a:t> (mapa z 19. století)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669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D:\OSNF\mapovani\2.v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66"/>
            <a:ext cx="9144000" cy="681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63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Autofit/>
          </a:bodyPr>
          <a:lstStyle/>
          <a:p>
            <a:r>
              <a:rPr lang="cs-CZ" sz="4000" dirty="0" smtClean="0"/>
              <a:t>3. vojenské mapování (Františko-josefské)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1870-1885</a:t>
            </a:r>
          </a:p>
          <a:p>
            <a:r>
              <a:rPr lang="cs-CZ" dirty="0" smtClean="0"/>
              <a:t>Dekadická měřítka 1:25 000 (1:12 500)</a:t>
            </a:r>
          </a:p>
          <a:p>
            <a:r>
              <a:rPr lang="cs-CZ" dirty="0" smtClean="0"/>
              <a:t>Důvod – velké změny za průmyslové revoluce</a:t>
            </a:r>
          </a:p>
          <a:p>
            <a:r>
              <a:rPr lang="cs-CZ" dirty="0" smtClean="0"/>
              <a:t>Na podkladě katastrálních map</a:t>
            </a:r>
          </a:p>
          <a:p>
            <a:r>
              <a:rPr lang="cs-CZ" dirty="0" smtClean="0"/>
              <a:t>Podkladem pro mapy 1:75 000, 1:200 000</a:t>
            </a:r>
          </a:p>
          <a:p>
            <a:r>
              <a:rPr lang="cs-CZ" dirty="0" smtClean="0"/>
              <a:t>Kvalitní mapové dílo – používané i po r. 1918 v ČSR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511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Zemské desky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774874"/>
          </a:xfrm>
        </p:spPr>
        <p:txBody>
          <a:bodyPr>
            <a:normAutofit/>
          </a:bodyPr>
          <a:lstStyle/>
          <a:p>
            <a:r>
              <a:rPr lang="cs-CZ" sz="2800" dirty="0" smtClean="0"/>
              <a:t>13. stol. – zemský soud</a:t>
            </a:r>
          </a:p>
          <a:p>
            <a:r>
              <a:rPr lang="cs-CZ" sz="2800" dirty="0" smtClean="0"/>
              <a:t>privilegia, vlastnická práva, ale i zápisy sporů, tresty</a:t>
            </a:r>
          </a:p>
          <a:p>
            <a:r>
              <a:rPr lang="cs-CZ" sz="2800" dirty="0" smtClean="0"/>
              <a:t>1541 – </a:t>
            </a:r>
            <a:r>
              <a:rPr lang="cs-CZ" sz="2800" dirty="0"/>
              <a:t>požár Pražského hradu - desky shořely</a:t>
            </a:r>
          </a:p>
          <a:p>
            <a:r>
              <a:rPr lang="cs-CZ" sz="2800" dirty="0"/>
              <a:t>19. stol. – přehlednější členění</a:t>
            </a:r>
          </a:p>
          <a:p>
            <a:r>
              <a:rPr lang="cs-CZ" sz="2800" dirty="0" smtClean="0"/>
              <a:t>1964 </a:t>
            </a:r>
            <a:r>
              <a:rPr lang="cs-CZ" sz="2800" dirty="0"/>
              <a:t>– desky uzavřeny pro zápis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3885" y="1412776"/>
            <a:ext cx="365294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3884" y="4221088"/>
            <a:ext cx="3453095" cy="233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320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D:\OSNF\mapovani\3.v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77"/>
            <a:ext cx="9132438" cy="687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99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Války a vojenská mapování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3933056"/>
            <a:ext cx="8579296" cy="2448272"/>
          </a:xfrm>
        </p:spPr>
        <p:txBody>
          <a:bodyPr/>
          <a:lstStyle/>
          <a:p>
            <a:r>
              <a:rPr lang="cs-CZ" dirty="0"/>
              <a:t>sedmiletá válka </a:t>
            </a:r>
            <a:r>
              <a:rPr lang="cs-CZ" dirty="0" smtClean="0"/>
              <a:t>- 1756-63 - 1.VM </a:t>
            </a:r>
            <a:r>
              <a:rPr lang="cs-CZ" dirty="0"/>
              <a:t>(1763-85)</a:t>
            </a:r>
          </a:p>
          <a:p>
            <a:r>
              <a:rPr lang="cs-CZ" dirty="0"/>
              <a:t>napoleonské války </a:t>
            </a:r>
            <a:r>
              <a:rPr lang="cs-CZ" dirty="0" smtClean="0"/>
              <a:t>- 1803-1815 - 2</a:t>
            </a:r>
            <a:r>
              <a:rPr lang="cs-CZ" dirty="0"/>
              <a:t>. VM  od 1817 (v </a:t>
            </a:r>
            <a:r>
              <a:rPr lang="cs-CZ" dirty="0" smtClean="0"/>
              <a:t>českých zemích </a:t>
            </a:r>
            <a:r>
              <a:rPr lang="cs-CZ" dirty="0"/>
              <a:t>1836-1852)</a:t>
            </a:r>
          </a:p>
          <a:p>
            <a:r>
              <a:rPr lang="cs-CZ" dirty="0"/>
              <a:t>prusko-rakouská válka </a:t>
            </a:r>
            <a:r>
              <a:rPr lang="cs-CZ" dirty="0" smtClean="0"/>
              <a:t>- 1866 - </a:t>
            </a:r>
            <a:r>
              <a:rPr lang="cs-CZ" dirty="0"/>
              <a:t>3. VM (</a:t>
            </a:r>
            <a:r>
              <a:rPr lang="cs-CZ" dirty="0" smtClean="0"/>
              <a:t>1870-85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16386" name="Picture 2" descr="D:\OSNF\moz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609" y="1493838"/>
            <a:ext cx="3841404" cy="215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76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Mapování ve 20.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712968" cy="5256584"/>
          </a:xfrm>
        </p:spPr>
        <p:txBody>
          <a:bodyPr/>
          <a:lstStyle/>
          <a:p>
            <a:r>
              <a:rPr lang="cs-CZ" dirty="0" smtClean="0"/>
              <a:t>Po vzniku ČSR – obnova map 3.VM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1933 - nové vojenské mapování, S-JTSK, 1:20 000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Do 2.sv. války 7%</a:t>
            </a:r>
          </a:p>
          <a:p>
            <a:pPr marL="0" indent="0">
              <a:buNone/>
            </a:pPr>
            <a:endParaRPr lang="cs-CZ" sz="1000" dirty="0"/>
          </a:p>
          <a:p>
            <a:r>
              <a:rPr lang="cs-CZ" dirty="0" smtClean="0"/>
              <a:t>Po 2.sv. válce – orientace na Sovětský svaz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Souřadnicové systémy S-46, S-52, S-42</a:t>
            </a:r>
          </a:p>
          <a:p>
            <a:pPr marL="0" indent="0">
              <a:buNone/>
            </a:pPr>
            <a:endParaRPr lang="cs-CZ" sz="1000" dirty="0"/>
          </a:p>
          <a:p>
            <a:r>
              <a:rPr lang="cs-CZ" dirty="0" smtClean="0"/>
              <a:t>1953-57 -  nové mapování 1:25 000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Využití letecké fotogrammetrie, </a:t>
            </a:r>
            <a:r>
              <a:rPr lang="cs-CZ" dirty="0" err="1" smtClean="0"/>
              <a:t>s.s</a:t>
            </a:r>
            <a:r>
              <a:rPr lang="cs-CZ" dirty="0" smtClean="0"/>
              <a:t>. S-52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Používané dodnes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827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3905"/>
            <a:ext cx="8229600" cy="750799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Základní mapa 1:25 000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7" name="Picture 3" descr="D:\OSNF\1-25000-ore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" t="8178" r="-199" b="2537"/>
          <a:stretch/>
        </p:blipFill>
        <p:spPr bwMode="auto">
          <a:xfrm>
            <a:off x="18164" y="711200"/>
            <a:ext cx="9125835" cy="612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77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Mapování ve 20.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268760"/>
            <a:ext cx="8712968" cy="5445224"/>
          </a:xfrm>
        </p:spPr>
        <p:txBody>
          <a:bodyPr>
            <a:normAutofit/>
          </a:bodyPr>
          <a:lstStyle/>
          <a:p>
            <a:r>
              <a:rPr lang="cs-CZ" dirty="0" smtClean="0"/>
              <a:t>1957-72 -  nové mapování </a:t>
            </a:r>
            <a:r>
              <a:rPr lang="cs-CZ" dirty="0"/>
              <a:t>1:10 000, </a:t>
            </a:r>
            <a:r>
              <a:rPr lang="cs-CZ" dirty="0" err="1"/>
              <a:t>s.s</a:t>
            </a:r>
            <a:r>
              <a:rPr lang="cs-CZ" dirty="0"/>
              <a:t>. S-42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Podkladem pro tematické mapy (silniční, vodohospodářská – 1:50 000)</a:t>
            </a:r>
          </a:p>
          <a:p>
            <a:endParaRPr lang="cs-CZ" sz="1000" dirty="0" smtClean="0"/>
          </a:p>
          <a:p>
            <a:r>
              <a:rPr lang="cs-CZ" dirty="0" smtClean="0"/>
              <a:t>1968 – rozdělení map na civilní (S-JTSK) a vojenské (S-42)</a:t>
            </a:r>
          </a:p>
          <a:p>
            <a:endParaRPr lang="cs-CZ" sz="1000" dirty="0"/>
          </a:p>
          <a:p>
            <a:r>
              <a:rPr lang="cs-CZ" dirty="0" smtClean="0"/>
              <a:t>90.léta 20. stol. – digitální zpracování (ZABAGED)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Základní měřítko 1:10 000, z něj odvozeny měřítka menší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1999 – vstup do NATO – </a:t>
            </a:r>
            <a:r>
              <a:rPr lang="cs-CZ" dirty="0" err="1" smtClean="0"/>
              <a:t>s.s</a:t>
            </a:r>
            <a:r>
              <a:rPr lang="cs-CZ" dirty="0" smtClean="0"/>
              <a:t>. WGS-84</a:t>
            </a:r>
          </a:p>
        </p:txBody>
      </p:sp>
    </p:spTree>
    <p:extLst>
      <p:ext uri="{BB962C8B-B14F-4D97-AF65-F5344CB8AC3E}">
        <p14:creationId xmlns:p14="http://schemas.microsoft.com/office/powerpoint/2010/main" val="91399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3905"/>
            <a:ext cx="8229600" cy="750799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Základní mapa 1:10 000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D:\OSNF\1-10000-or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" b="9938"/>
          <a:stretch/>
        </p:blipFill>
        <p:spPr bwMode="auto">
          <a:xfrm>
            <a:off x="26910" y="724971"/>
            <a:ext cx="9144000" cy="616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01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D:\OSNF\mapovani\mapy-srovnani-fin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/>
          <a:stretch/>
        </p:blipFill>
        <p:spPr bwMode="auto">
          <a:xfrm>
            <a:off x="34343" y="0"/>
            <a:ext cx="91096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98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GNSS (Globální navigační satelitní systém)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Pomocí družic určení polohy kdekoli na světě</a:t>
            </a:r>
          </a:p>
          <a:p>
            <a:r>
              <a:rPr lang="cs-CZ" dirty="0" smtClean="0"/>
              <a:t>Přesnost – metry, speciální aplikace – cm</a:t>
            </a:r>
          </a:p>
          <a:p>
            <a:r>
              <a:rPr lang="cs-CZ" dirty="0" smtClean="0"/>
              <a:t>Systémy: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dirty="0" smtClean="0"/>
              <a:t>USA – </a:t>
            </a:r>
            <a:r>
              <a:rPr lang="cs-CZ" dirty="0" err="1" smtClean="0"/>
              <a:t>Navstar</a:t>
            </a:r>
            <a:r>
              <a:rPr lang="cs-CZ" dirty="0" smtClean="0"/>
              <a:t> GPS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dirty="0" smtClean="0"/>
              <a:t>Rusko – </a:t>
            </a:r>
            <a:r>
              <a:rPr lang="cs-CZ" dirty="0" err="1" smtClean="0"/>
              <a:t>Glonass</a:t>
            </a:r>
            <a:endParaRPr lang="cs-CZ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dirty="0" smtClean="0"/>
              <a:t>Evropská unie – </a:t>
            </a:r>
          </a:p>
          <a:p>
            <a:pPr marL="457200" lvl="1" indent="0">
              <a:buNone/>
            </a:pPr>
            <a:r>
              <a:rPr lang="cs-CZ" dirty="0"/>
              <a:t>	</a:t>
            </a:r>
            <a:r>
              <a:rPr lang="cs-CZ" dirty="0" smtClean="0"/>
              <a:t>	Galileo (ve vývoji)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dirty="0" smtClean="0"/>
              <a:t>Čína – </a:t>
            </a:r>
            <a:r>
              <a:rPr lang="cs-CZ" dirty="0" err="1" smtClean="0"/>
              <a:t>Compass</a:t>
            </a:r>
            <a:r>
              <a:rPr lang="cs-CZ" dirty="0" smtClean="0"/>
              <a:t> (ve vývoji)</a:t>
            </a:r>
            <a:endParaRPr lang="cs-CZ" dirty="0"/>
          </a:p>
        </p:txBody>
      </p:sp>
      <p:pic>
        <p:nvPicPr>
          <p:cNvPr id="1026" name="Picture 2" descr="D:\OSNF\gps-princi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00225"/>
            <a:ext cx="3555107" cy="306796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7634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GPS (globální navigační systém)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690864" cy="4525963"/>
          </a:xfrm>
        </p:spPr>
        <p:txBody>
          <a:bodyPr/>
          <a:lstStyle/>
          <a:p>
            <a:r>
              <a:rPr lang="cs-CZ" dirty="0" smtClean="0"/>
              <a:t>* 60. léta 20. stol.</a:t>
            </a:r>
          </a:p>
          <a:p>
            <a:r>
              <a:rPr lang="cs-CZ" dirty="0" smtClean="0"/>
              <a:t>Vojenské účely</a:t>
            </a:r>
          </a:p>
          <a:p>
            <a:r>
              <a:rPr lang="cs-CZ" dirty="0" smtClean="0"/>
              <a:t>r. 2000 – plně funkční i pro civilní účely</a:t>
            </a:r>
          </a:p>
          <a:p>
            <a:r>
              <a:rPr lang="cs-CZ" dirty="0"/>
              <a:t>K</a:t>
            </a:r>
            <a:r>
              <a:rPr lang="cs-CZ" dirty="0" smtClean="0"/>
              <a:t>osmický, řídící, uživatelský segment</a:t>
            </a:r>
          </a:p>
          <a:p>
            <a:endParaRPr lang="cs-CZ" dirty="0"/>
          </a:p>
        </p:txBody>
      </p:sp>
      <p:pic>
        <p:nvPicPr>
          <p:cNvPr id="2050" name="Picture 2" descr="D:\OSNF\družice-obě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531" y="2060848"/>
            <a:ext cx="3659645" cy="367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0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GPS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Kosmický: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 24 </a:t>
            </a:r>
            <a:r>
              <a:rPr lang="cs-CZ" dirty="0" smtClean="0"/>
              <a:t>družic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dirty="0" smtClean="0"/>
              <a:t>20 </a:t>
            </a:r>
            <a:r>
              <a:rPr lang="cs-CZ" dirty="0"/>
              <a:t>000 km nad Zemí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 2 </a:t>
            </a:r>
            <a:r>
              <a:rPr lang="cs-CZ" dirty="0" smtClean="0"/>
              <a:t>tuny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dirty="0" smtClean="0"/>
              <a:t>oblet Země – 12 hodin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dirty="0" smtClean="0"/>
              <a:t>atomové hodiny</a:t>
            </a:r>
            <a:endParaRPr lang="cs-CZ" dirty="0"/>
          </a:p>
          <a:p>
            <a:endParaRPr lang="cs-CZ" dirty="0"/>
          </a:p>
        </p:txBody>
      </p:sp>
      <p:pic>
        <p:nvPicPr>
          <p:cNvPr id="3074" name="Picture 2" descr="D:\OSNF\satelit-g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180" y="1988840"/>
            <a:ext cx="4061288" cy="325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18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Pozemkové, železniční, horní knihy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602070" cy="5069160"/>
          </a:xfrm>
        </p:spPr>
        <p:txBody>
          <a:bodyPr>
            <a:normAutofit/>
          </a:bodyPr>
          <a:lstStyle/>
          <a:p>
            <a:r>
              <a:rPr lang="cs-CZ" dirty="0" smtClean="0"/>
              <a:t> * 1874</a:t>
            </a:r>
          </a:p>
          <a:p>
            <a:r>
              <a:rPr lang="cs-CZ" dirty="0" smtClean="0"/>
              <a:t>hlavní kniha (list A, B, C), sbírka listin, mapa pozemkové knihy, pomocné rejstříky</a:t>
            </a:r>
          </a:p>
          <a:p>
            <a:r>
              <a:rPr lang="cs-CZ" dirty="0"/>
              <a:t>1950 – nový občanský </a:t>
            </a:r>
            <a:r>
              <a:rPr lang="cs-CZ" dirty="0" smtClean="0"/>
              <a:t>zákoník</a:t>
            </a:r>
          </a:p>
          <a:p>
            <a:r>
              <a:rPr lang="cs-CZ" dirty="0" smtClean="0"/>
              <a:t>1951-1992 – archiválie</a:t>
            </a:r>
          </a:p>
          <a:p>
            <a:r>
              <a:rPr lang="cs-CZ" dirty="0" smtClean="0"/>
              <a:t>od 1993 - restituce</a:t>
            </a:r>
          </a:p>
          <a:p>
            <a:endParaRPr lang="cs-CZ" dirty="0"/>
          </a:p>
        </p:txBody>
      </p:sp>
      <p:pic>
        <p:nvPicPr>
          <p:cNvPr id="3074" name="Picture 2" descr="D:\OSNF\list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270" y="1268760"/>
            <a:ext cx="3931884" cy="525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95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GPS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640960" cy="4525963"/>
          </a:xfrm>
        </p:spPr>
        <p:txBody>
          <a:bodyPr/>
          <a:lstStyle/>
          <a:p>
            <a:r>
              <a:rPr lang="cs-CZ" dirty="0" smtClean="0"/>
              <a:t>Řídící: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dirty="0" smtClean="0"/>
              <a:t>monitorovací stanice </a:t>
            </a:r>
            <a:r>
              <a:rPr lang="cs-CZ" sz="2800" dirty="0" smtClean="0"/>
              <a:t>(správa družic, určování dráhy)</a:t>
            </a:r>
          </a:p>
          <a:p>
            <a:pPr marL="457200" lvl="1" indent="0">
              <a:buNone/>
            </a:pPr>
            <a:endParaRPr lang="cs-CZ" sz="1000" dirty="0" smtClean="0"/>
          </a:p>
          <a:p>
            <a:r>
              <a:rPr lang="cs-CZ" dirty="0" smtClean="0"/>
              <a:t>Uživatelský: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dirty="0" smtClean="0"/>
              <a:t>GPS přijímače – nutná přímá viditelnost</a:t>
            </a:r>
            <a:endParaRPr lang="cs-CZ" dirty="0"/>
          </a:p>
        </p:txBody>
      </p:sp>
      <p:pic>
        <p:nvPicPr>
          <p:cNvPr id="4098" name="Picture 2" descr="D:\OSNF\navigac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6" b="12032"/>
          <a:stretch/>
        </p:blipFill>
        <p:spPr bwMode="auto">
          <a:xfrm>
            <a:off x="2915816" y="4325256"/>
            <a:ext cx="2381250" cy="181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OSNF\navigac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4077072"/>
            <a:ext cx="2640231" cy="254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01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GPS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r>
              <a:rPr lang="cs-CZ" dirty="0" smtClean="0"/>
              <a:t>Souřadnicový systém WGS-84</a:t>
            </a:r>
          </a:p>
          <a:p>
            <a:r>
              <a:rPr lang="cs-CZ" dirty="0" smtClean="0"/>
              <a:t>Chyby při určování polohy: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 smtClean="0"/>
              <a:t> </a:t>
            </a:r>
            <a:r>
              <a:rPr lang="cs-CZ" dirty="0"/>
              <a:t>průchod signálu </a:t>
            </a:r>
            <a:r>
              <a:rPr lang="cs-CZ" dirty="0" smtClean="0"/>
              <a:t>atmosférou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dirty="0" smtClean="0"/>
              <a:t>z polohy družice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dirty="0" smtClean="0"/>
              <a:t>družicových hodin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 smtClean="0"/>
              <a:t> přijímače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cs-CZ" dirty="0" smtClean="0"/>
          </a:p>
        </p:txBody>
      </p:sp>
      <p:pic>
        <p:nvPicPr>
          <p:cNvPr id="5122" name="Picture 2" descr="D:\OSNF\WGS-8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516" y="3501008"/>
            <a:ext cx="4626718" cy="306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53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GPS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r>
              <a:rPr lang="cs-CZ" dirty="0" smtClean="0"/>
              <a:t>užití: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 smtClean="0"/>
              <a:t> vojenství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dirty="0" smtClean="0"/>
              <a:t>doprava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dirty="0" smtClean="0"/>
              <a:t>geodézie, GIS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dirty="0" smtClean="0"/>
              <a:t>zemědělství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dirty="0" smtClean="0"/>
              <a:t>turistika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dirty="0" smtClean="0"/>
              <a:t>zábava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cs-CZ" dirty="0" smtClean="0"/>
          </a:p>
        </p:txBody>
      </p:sp>
      <p:pic>
        <p:nvPicPr>
          <p:cNvPr id="6146" name="Picture 2" descr="D:\OSNF\gps-geodezi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0" r="25276" b="9874"/>
          <a:stretch/>
        </p:blipFill>
        <p:spPr bwMode="auto">
          <a:xfrm>
            <a:off x="4932040" y="1916832"/>
            <a:ext cx="2731837" cy="446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24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dirty="0" smtClean="0"/>
              <a:t>Děkuji za pozornost.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1758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katastrální evidence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11. stol. – kníže Oldřich</a:t>
            </a:r>
          </a:p>
          <a:p>
            <a:r>
              <a:rPr lang="cs-CZ" dirty="0" smtClean="0"/>
              <a:t>Soupisy – na základě přiznání vrchnosti</a:t>
            </a:r>
          </a:p>
          <a:p>
            <a:r>
              <a:rPr lang="cs-CZ" dirty="0" smtClean="0"/>
              <a:t>2. pol. 17. stol. – berní ruly (pouze poddanská půda)</a:t>
            </a:r>
          </a:p>
          <a:p>
            <a:r>
              <a:rPr lang="cs-CZ" dirty="0" smtClean="0"/>
              <a:t>1756 – Tereziánský katastr (panská i poddanská půda), pouze soupisy, poddanská půda více zdaněná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107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Josefský katastr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525963"/>
          </a:xfrm>
        </p:spPr>
        <p:txBody>
          <a:bodyPr/>
          <a:lstStyle/>
          <a:p>
            <a:r>
              <a:rPr lang="cs-CZ" dirty="0"/>
              <a:t>1785 – Josefský </a:t>
            </a:r>
            <a:r>
              <a:rPr lang="cs-CZ" dirty="0" smtClean="0"/>
              <a:t>katastr  měření </a:t>
            </a:r>
            <a:r>
              <a:rPr lang="cs-CZ" dirty="0"/>
              <a:t>v terénu, </a:t>
            </a:r>
            <a:r>
              <a:rPr lang="cs-CZ" dirty="0" smtClean="0"/>
              <a:t>1. mapy, „zvětšení</a:t>
            </a:r>
            <a:r>
              <a:rPr lang="cs-CZ" dirty="0"/>
              <a:t>“ </a:t>
            </a:r>
            <a:r>
              <a:rPr lang="cs-CZ" dirty="0" smtClean="0"/>
              <a:t>výměry plodné půdy</a:t>
            </a:r>
          </a:p>
          <a:p>
            <a:r>
              <a:rPr lang="cs-CZ" dirty="0" smtClean="0"/>
              <a:t>Po smrti Josefa II. -Tereziánsko-josefský   katastr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026" name="Picture 2" descr="D:\OSNF\josefský_k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33" y="1320975"/>
            <a:ext cx="4057667" cy="553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88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Stabilní katastr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525963"/>
          </a:xfrm>
        </p:spPr>
        <p:txBody>
          <a:bodyPr/>
          <a:lstStyle/>
          <a:p>
            <a:r>
              <a:rPr lang="cs-CZ" dirty="0" smtClean="0"/>
              <a:t>1817 - František I.</a:t>
            </a:r>
          </a:p>
          <a:p>
            <a:r>
              <a:rPr lang="cs-CZ" dirty="0" smtClean="0"/>
              <a:t>Přesné měření s geometrickými základy</a:t>
            </a:r>
          </a:p>
          <a:p>
            <a:r>
              <a:rPr lang="cs-CZ" dirty="0" smtClean="0"/>
              <a:t>Mapa pro každý katastr (více </a:t>
            </a:r>
            <a:r>
              <a:rPr lang="cs-CZ" dirty="0" err="1" smtClean="0"/>
              <a:t>souř</a:t>
            </a:r>
            <a:r>
              <a:rPr lang="cs-CZ" dirty="0" smtClean="0"/>
              <a:t>. soustav)</a:t>
            </a:r>
          </a:p>
          <a:p>
            <a:r>
              <a:rPr lang="cs-CZ" dirty="0" smtClean="0"/>
              <a:t>Používá se dodnes</a:t>
            </a:r>
          </a:p>
          <a:p>
            <a:r>
              <a:rPr lang="cs-CZ" dirty="0" smtClean="0"/>
              <a:t>1869 – reambulace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3074" name="Picture 2" descr="D:\OSNF\Reich_terestricky_teodoll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921" y="1501825"/>
            <a:ext cx="3501827" cy="518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7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Pozemkový katastr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704856" cy="5256584"/>
          </a:xfrm>
        </p:spPr>
        <p:txBody>
          <a:bodyPr>
            <a:normAutofit/>
          </a:bodyPr>
          <a:lstStyle/>
          <a:p>
            <a:r>
              <a:rPr lang="cs-CZ" dirty="0" smtClean="0"/>
              <a:t>Po vzniku ČSR – převzat stabilní katastr</a:t>
            </a:r>
          </a:p>
          <a:p>
            <a:r>
              <a:rPr lang="cs-CZ" dirty="0" smtClean="0"/>
              <a:t>Víceúčelový</a:t>
            </a:r>
          </a:p>
          <a:p>
            <a:r>
              <a:rPr lang="cs-CZ" dirty="0" smtClean="0"/>
              <a:t>1932 - </a:t>
            </a:r>
            <a:r>
              <a:rPr lang="cs-CZ" dirty="0"/>
              <a:t>podrobné technické návody na tvorbu a údržbu </a:t>
            </a:r>
            <a:r>
              <a:rPr lang="cs-CZ" dirty="0" smtClean="0"/>
              <a:t>map </a:t>
            </a:r>
          </a:p>
          <a:p>
            <a:pPr marL="0" indent="0">
              <a:buNone/>
            </a:pPr>
            <a:r>
              <a:rPr lang="cs-CZ" dirty="0" smtClean="0"/>
              <a:t>    (Instrukce A, B)</a:t>
            </a:r>
          </a:p>
          <a:p>
            <a:r>
              <a:rPr lang="cs-CZ" dirty="0" smtClean="0"/>
              <a:t>Mapy v </a:t>
            </a:r>
            <a:r>
              <a:rPr lang="cs-CZ" dirty="0" err="1" smtClean="0"/>
              <a:t>souř</a:t>
            </a:r>
            <a:r>
              <a:rPr lang="cs-CZ" dirty="0" smtClean="0"/>
              <a:t>.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systému S-JTSK</a:t>
            </a:r>
          </a:p>
          <a:p>
            <a:r>
              <a:rPr lang="cs-CZ" dirty="0" smtClean="0"/>
              <a:t>Mapa i pro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pozemkovou knihu</a:t>
            </a:r>
            <a:endParaRPr lang="cs-CZ" dirty="0"/>
          </a:p>
        </p:txBody>
      </p:sp>
      <p:pic>
        <p:nvPicPr>
          <p:cNvPr id="4099" name="Picture 3" descr="D:\OSNF\jt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29005"/>
            <a:ext cx="4644008" cy="351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35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9163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Mapa pozemkového katastru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D:\OSNF\mapovani\stabil_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5253"/>
            <a:ext cx="9144000" cy="609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0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</TotalTime>
  <Words>1051</Words>
  <Application>Microsoft Office PowerPoint</Application>
  <PresentationFormat>Předvádění na obrazovce (4:3)</PresentationFormat>
  <Paragraphs>201</Paragraphs>
  <Slides>43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4" baseType="lpstr">
      <vt:lpstr>Motiv sady Office</vt:lpstr>
      <vt:lpstr>Historie katastru mapování českých zemí globální navigační satelitní systémy</vt:lpstr>
      <vt:lpstr>Historie pozemkových evidencí (katastru)</vt:lpstr>
      <vt:lpstr>Zemské desky</vt:lpstr>
      <vt:lpstr>Pozemkové, železniční, horní knihy</vt:lpstr>
      <vt:lpstr>Historie katastrální evidence</vt:lpstr>
      <vt:lpstr>Josefský katastr</vt:lpstr>
      <vt:lpstr>Stabilní katastr</vt:lpstr>
      <vt:lpstr>Pozemkový katastr</vt:lpstr>
      <vt:lpstr>Mapa pozemkového katastru</vt:lpstr>
      <vt:lpstr>Jednotná evidence půdy (JEP), Evidence nemovitostí (EN)</vt:lpstr>
      <vt:lpstr>Katastr nemovitostí</vt:lpstr>
      <vt:lpstr>Mapa katastru nemovitostí</vt:lpstr>
      <vt:lpstr>Prezentace aplikace PowerPoint</vt:lpstr>
      <vt:lpstr>Měřítka katastrálních map</vt:lpstr>
      <vt:lpstr>Měřítko 1:2880</vt:lpstr>
      <vt:lpstr>Mapování českých zemí</vt:lpstr>
      <vt:lpstr>Prezentace aplikace PowerPoint</vt:lpstr>
      <vt:lpstr>Nejstarší mapy Čech a Moravy</vt:lpstr>
      <vt:lpstr>Klaudiánova mapa Čech</vt:lpstr>
      <vt:lpstr>Nejstarší mapy Čech a Moravy</vt:lpstr>
      <vt:lpstr>Komenského mapa Moravy</vt:lpstr>
      <vt:lpstr>Komenského mapa Moravy</vt:lpstr>
      <vt:lpstr>Müllerovo mapování</vt:lpstr>
      <vt:lpstr>Prezentace aplikace PowerPoint</vt:lpstr>
      <vt:lpstr>1. vojenské mapování (Josefské)</vt:lpstr>
      <vt:lpstr>Prezentace aplikace PowerPoint</vt:lpstr>
      <vt:lpstr>2. vojenské mapování (Františkovo)</vt:lpstr>
      <vt:lpstr>Prezentace aplikace PowerPoint</vt:lpstr>
      <vt:lpstr>3. vojenské mapování (Františko-josefské)</vt:lpstr>
      <vt:lpstr>Prezentace aplikace PowerPoint</vt:lpstr>
      <vt:lpstr>Války a vojenská mapování</vt:lpstr>
      <vt:lpstr>Mapování ve 20. století</vt:lpstr>
      <vt:lpstr>Základní mapa 1:25 000</vt:lpstr>
      <vt:lpstr>Mapování ve 20. století</vt:lpstr>
      <vt:lpstr>Základní mapa 1:10 000</vt:lpstr>
      <vt:lpstr>Prezentace aplikace PowerPoint</vt:lpstr>
      <vt:lpstr>GNSS (Globální navigační satelitní systém)</vt:lpstr>
      <vt:lpstr>GPS (globální navigační systém)</vt:lpstr>
      <vt:lpstr>GPS</vt:lpstr>
      <vt:lpstr>GPS</vt:lpstr>
      <vt:lpstr>GPS</vt:lpstr>
      <vt:lpstr>GPS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Lukáš</dc:creator>
  <cp:lastModifiedBy>Lukáš</cp:lastModifiedBy>
  <cp:revision>79</cp:revision>
  <dcterms:created xsi:type="dcterms:W3CDTF">2014-10-24T09:34:04Z</dcterms:created>
  <dcterms:modified xsi:type="dcterms:W3CDTF">2014-11-09T10:54:04Z</dcterms:modified>
</cp:coreProperties>
</file>